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375" r:id="rId4"/>
    <p:sldId id="376" r:id="rId5"/>
    <p:sldId id="377" r:id="rId6"/>
    <p:sldId id="378" r:id="rId7"/>
    <p:sldId id="379" r:id="rId8"/>
    <p:sldId id="383" r:id="rId9"/>
    <p:sldId id="382" r:id="rId10"/>
    <p:sldId id="381" r:id="rId11"/>
    <p:sldId id="380" r:id="rId12"/>
    <p:sldId id="270" r:id="rId13"/>
  </p:sldIdLst>
  <p:sldSz cx="9144000" cy="5143500" type="screen16x9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entury Gothic" pitchFamily="34" charset="0"/>
      <p:regular r:id="rId19"/>
      <p:bold r:id="rId20"/>
      <p:italic r:id="rId21"/>
      <p:boldItalic r:id="rId22"/>
    </p:embeddedFont>
    <p:embeddedFont>
      <p:font typeface="Arial Narrow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398" autoAdjust="0"/>
    <p:restoredTop sz="94660"/>
  </p:normalViewPr>
  <p:slideViewPr>
    <p:cSldViewPr snapToGrid="0">
      <p:cViewPr>
        <p:scale>
          <a:sx n="70" d="100"/>
          <a:sy n="70" d="100"/>
        </p:scale>
        <p:origin x="-1728" y="-7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29/05/2022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Fundamentos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 </a:t>
            </a: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para</a:t>
            </a:r>
            <a:endParaRPr lang="en-US" sz="4500" b="1" dirty="0" smtClean="0">
              <a:solidFill>
                <a:srgbClr val="FF0000"/>
              </a:solidFill>
              <a:latin typeface="Century Gothic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Redes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 de Classificação</a:t>
            </a:r>
            <a:endParaRPr sz="4000" b="1" i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4060" y="2352267"/>
            <a:ext cx="2205354" cy="2205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02" name="Picture 2" descr="Improving instance segmentation using Path Aggregation Network | by  Armughan Shahid | Analytics Vidhya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11086"/>
            <a:ext cx="8585726" cy="3532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Classificação:</a:t>
            </a:r>
            <a:br>
              <a:rPr lang="pt-BR" sz="2200" dirty="0" smtClean="0">
                <a:latin typeface="Arial Narrow" pitchFamily="34" charset="0"/>
                <a:sym typeface="Wingdings" pitchFamily="2" charset="2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Detecção;</a:t>
            </a:r>
            <a:br>
              <a:rPr lang="pt-BR" sz="2200" dirty="0" smtClean="0">
                <a:latin typeface="Arial Narrow" pitchFamily="34" charset="0"/>
                <a:sym typeface="Wingdings" pitchFamily="2" charset="2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Segmentação;</a:t>
            </a:r>
            <a:br>
              <a:rPr lang="pt-BR" sz="2200" dirty="0" smtClean="0">
                <a:latin typeface="Arial Narrow" pitchFamily="34" charset="0"/>
                <a:sym typeface="Wingdings" pitchFamily="2" charset="2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aprender cada processo!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578" name="Picture 2" descr="SoluCX – Machine Learning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1546" y="1066800"/>
            <a:ext cx="3414335" cy="4076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0" y="215298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7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47318" y="718458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de 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pt-BR" sz="42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Classificação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109134" y="250362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A imagem é classificada como um elemento total: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imagens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74468"/>
            <a:ext cx="6522720" cy="366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84" name="Picture 4" descr="Cats And Dogs GIFs | Tenor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90675"/>
            <a:ext cx="4743450" cy="3552825"/>
          </a:xfrm>
          <a:prstGeom prst="rect">
            <a:avLst/>
          </a:prstGeom>
          <a:noFill/>
        </p:spPr>
      </p:pic>
      <p:pic>
        <p:nvPicPr>
          <p:cNvPr id="20486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7318" y="718458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82" name="Picture 2" descr="Deep learning with PyTorch's library | by Karthick Nagarajan | PyTorch | 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14475"/>
            <a:ext cx="6451600" cy="3629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para cada processo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30" name="Picture 2" descr="Review of Deep Learning Algorithms for Object Detection | by Arthur  Ouaknine | Zyl Story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00893"/>
            <a:ext cx="7561081" cy="314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para cada processo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54" name="Picture 2" descr="image detection machine learning for Sale OFF 67%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257"/>
            <a:ext cx="7504678" cy="30500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Classificação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50" name="Picture 2" descr="Ações de sinalização são realizadas em toda Senador Canedo | Diário da Manhã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028" y="1611084"/>
            <a:ext cx="3355975" cy="3355975"/>
          </a:xfrm>
          <a:prstGeom prst="rect">
            <a:avLst/>
          </a:prstGeom>
          <a:noFill/>
        </p:spPr>
      </p:pic>
      <p:pic>
        <p:nvPicPr>
          <p:cNvPr id="27652" name="Picture 4" descr="Placas de sinalização - Sinalização de Trâns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1404" y="1516290"/>
            <a:ext cx="3284310" cy="32843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26" name="Picture 2" descr="inde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62100"/>
            <a:ext cx="3581400" cy="3581400"/>
          </a:xfrm>
          <a:prstGeom prst="rect">
            <a:avLst/>
          </a:prstGeom>
          <a:noFill/>
        </p:spPr>
      </p:pic>
      <p:pic>
        <p:nvPicPr>
          <p:cNvPr id="26628" name="Picture 4" descr="Image Processing Sign Detection GIF | Gfycat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9889" y="1545771"/>
            <a:ext cx="4882896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29EDA4E4-EFB0-46A4-978C-C85436750618}"/>
</file>

<file path=customXml/itemProps2.xml><?xml version="1.0" encoding="utf-8"?>
<ds:datastoreItem xmlns:ds="http://schemas.openxmlformats.org/officeDocument/2006/customXml" ds:itemID="{ABFBEEFA-6788-4746-93F3-A339FFA5C5F3}"/>
</file>

<file path=customXml/itemProps3.xml><?xml version="1.0" encoding="utf-8"?>
<ds:datastoreItem xmlns:ds="http://schemas.openxmlformats.org/officeDocument/2006/customXml" ds:itemID="{E43125EC-86D6-426D-A520-7C71DD5EF833}"/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76</Words>
  <PresentationFormat>Apresentação na tela (16:9)</PresentationFormat>
  <Paragraphs>40</Paragraphs>
  <Slides>12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    A imagem é classificada como um elemento total:     </vt:lpstr>
      <vt:lpstr>    Detecção de objetos:     </vt:lpstr>
      <vt:lpstr>    Detecção de objetos:     </vt:lpstr>
      <vt:lpstr>    Detecção de objetos:     </vt:lpstr>
      <vt:lpstr>    Detecção de objetos:     </vt:lpstr>
      <vt:lpstr>    Classificação de objetos:     </vt:lpstr>
      <vt:lpstr>    Detecção de objetos:     </vt:lpstr>
      <vt:lpstr>    Segmentação de objetos:     </vt:lpstr>
      <vt:lpstr>    Classificação:  Detecção;  Segmentação;      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47</cp:revision>
  <dcterms:modified xsi:type="dcterms:W3CDTF">2022-05-30T12:30:02Z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